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72" r:id="rId3"/>
    <p:sldId id="28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0CE5A-08BA-9D48-8B93-4A50CB190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EBC2D6-7D48-9C4F-BA81-63F85A719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CC0090-102C-8B4E-BEBA-B7C96011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99E24A-0FCA-FD44-B319-E4ADAE9AA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5EAB44-5DAB-E740-BA79-09B4F42E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48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1FE76-339A-5C43-A836-5CB6790D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3C40F6-ACF2-3A48-8A11-63007B80D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646EAA-E0C8-154C-B88C-D1B6884C3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80B3D8-8E6B-F045-89D4-729BC956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EB4FEF-927A-4B49-9677-C99777C1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94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292977-696D-6B41-99A9-D670546C1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04A073-DDCB-1E45-97B7-4A04F4E73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C68696-9A16-E44B-ADBB-8F4CA7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8F86A9-E822-4943-ADF0-DE38CA0EC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66EB75-430D-3749-A1D3-5AC11CB7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03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F0CE5-14B9-F64B-9154-F1710015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87F08A-E42F-984B-89E1-59E711BF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5157BE-CBE8-6E43-BF08-E1113B48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C6668C-4DB4-2F43-9CE4-5E9B8F6B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523940-07AB-3143-A876-FD234370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77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A5742-EF8A-A545-99CD-73DAE6B0F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A9685F-5700-864F-9490-EF382A788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C85ED7-29D7-2843-9F1E-730473D5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99C876-61E8-024F-9DA3-1FD3BD3DB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BC31CE-2D98-6D4F-9EB3-790729E0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64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051D9-4868-E645-BD27-E0FF3E77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E4826-FF82-6446-8376-AFD9EC922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A282C2-DD1A-044C-855E-537B609F9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17054D-BDB0-3D47-A857-27892B140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5A6D1E-8DFD-1343-A3AD-90C79E50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032819-CEE0-B846-9DDF-926AD4F7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62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A6DA4-7A48-1847-96DD-4DA8DF67B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B292CE-4CFE-8849-83A1-6FA1872CD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67A6A1-6997-E34D-9103-3BB9553C1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CDCE69-BA79-A24C-B821-12FC4C7BE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567F9B0-7E0B-E84A-A8CE-7FCEE7FCF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26DEA27-546A-C94E-A713-43AFECC7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B0AA2A-DE25-CE43-A59F-594C316B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7667BBE-3769-F144-8B10-FA86E7C1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38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D80F1-3529-2C45-8B3B-3BC953305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D8E14B0-EB78-8D40-9941-C37FB97B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8BBBE1-F1B5-1942-9C7E-5434F061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9BDA26-42B5-EB4F-956A-8B31EEC0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54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D9CFB84-A866-CD4B-B15E-FAC14101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F20EE32-3E02-8141-A7B3-AD44C071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C25793E-9C72-7044-AF70-7978118A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32887-E1C5-8248-B709-21D23BC61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6103F3-2028-2B4F-B07F-C17B0036D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758BF1-2118-9942-9A22-F115C13A5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768F9B-CFBC-AF4F-A6C7-836F8547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F90874-4C82-134A-9C30-59ADB4515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50DC32-767F-6541-B9CF-D37BA375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07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ED6DA-A4BD-D84E-8AE2-89367619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3B85F2D-0DAB-9545-A9F9-E934E6640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7F56149-30FC-434D-9981-722D68ABF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08F8CE-D1C0-984A-947B-21E4DD6A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426F4F-03A4-1A4F-8D27-8CC078CF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505176-408D-0846-A01C-C89442DA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83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5860867-9D9D-794C-8065-54F504A1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E563E5-402D-8E4F-BE81-F0DE2A245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95A246-2C30-104B-BDEC-38176340B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5C23-1A8C-EA4F-80D4-D6C7643735B8}" type="datetimeFigureOut">
              <a:rPr lang="pt-BR" smtClean="0"/>
              <a:t>31/08/20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41295C-00F9-7546-97B3-FB4D84794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7AFA42-9872-C949-87F0-CDD2CE98C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BA05-0F31-5243-ACFD-8C1E57166E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24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bilitacaou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BB830-D69C-D842-9AA1-759E9513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3525"/>
            <a:ext cx="12544424" cy="1325563"/>
          </a:xfrm>
        </p:spPr>
        <p:txBody>
          <a:bodyPr>
            <a:noAutofit/>
          </a:bodyPr>
          <a:lstStyle/>
          <a:p>
            <a:br>
              <a:rPr lang="pt-BR" sz="2400" b="1" dirty="0"/>
            </a:br>
            <a:r>
              <a:rPr lang="pt-BR" sz="2400" b="1" dirty="0"/>
              <a:t>Imagens em </a:t>
            </a:r>
            <a:r>
              <a:rPr lang="pt-BR" sz="2400" b="1" dirty="0" err="1"/>
              <a:t>power</a:t>
            </a:r>
            <a:r>
              <a:rPr lang="pt-BR" sz="2400" b="1" dirty="0"/>
              <a:t> point: </a:t>
            </a:r>
            <a:r>
              <a:rPr lang="pt-BR" sz="2400" b="1" dirty="0" err="1"/>
              <a:t>pré</a:t>
            </a:r>
            <a:r>
              <a:rPr lang="pt-BR" sz="2400" b="1" dirty="0"/>
              <a:t> requisito para inscrição na prova de habilitação em USR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01D3A2-3F0A-C541-82B5-EC98E84C9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25513"/>
            <a:ext cx="10563225" cy="56324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/>
              <a:t>São solicitados </a:t>
            </a:r>
            <a:r>
              <a:rPr lang="pt-BR" sz="1600" b="1" i="1" dirty="0"/>
              <a:t>30 slides com duas imagens cada (aspecto longitudinal e transversal)</a:t>
            </a:r>
            <a:r>
              <a:rPr lang="pt-BR" sz="1600" dirty="0"/>
              <a:t> distribuídos entre as seguintes topografias: 1) Mão/ punho, 2) Cotovelo, 3) Ombro, 4) Tornozelo/pé, 5) Joelho e 6) Quadril;</a:t>
            </a:r>
          </a:p>
          <a:p>
            <a:pPr algn="just">
              <a:lnSpc>
                <a:spcPct val="150000"/>
              </a:lnSpc>
            </a:pPr>
            <a:r>
              <a:rPr lang="pt-BR" sz="1600" dirty="0"/>
              <a:t>Para totalizar os 30 slides, um dos seis sítios exigidos pode ser repetido, a critério do candidato;</a:t>
            </a:r>
          </a:p>
          <a:p>
            <a:pPr algn="just">
              <a:lnSpc>
                <a:spcPct val="150000"/>
              </a:lnSpc>
            </a:pPr>
            <a:r>
              <a:rPr lang="pt-BR" sz="1600" dirty="0"/>
              <a:t>Como se trata de uma avaliação da prática diagnóstica do </a:t>
            </a:r>
            <a:r>
              <a:rPr lang="pt-BR" sz="1600" dirty="0" err="1"/>
              <a:t>aplicante</a:t>
            </a:r>
            <a:r>
              <a:rPr lang="pt-BR" sz="1600" dirty="0"/>
              <a:t>, não serão aceitas imagens  “normais”, apenas de patologias; </a:t>
            </a:r>
          </a:p>
          <a:p>
            <a:pPr algn="just">
              <a:lnSpc>
                <a:spcPct val="150000"/>
              </a:lnSpc>
            </a:pPr>
            <a:r>
              <a:rPr lang="pt-BR" sz="1600" dirty="0"/>
              <a:t>O arquivo com as imagens deve ser enviado para o e-mail </a:t>
            </a:r>
            <a:r>
              <a:rPr lang="pt-BR" sz="1600" dirty="0">
                <a:hlinkClick r:id="rId2"/>
              </a:rPr>
              <a:t>habilitacaous@gmail.com</a:t>
            </a:r>
            <a:r>
              <a:rPr lang="pt-BR" sz="1600" i="1" dirty="0"/>
              <a:t>, </a:t>
            </a:r>
            <a:r>
              <a:rPr lang="pt-BR" sz="1600" b="1" i="1" dirty="0"/>
              <a:t>juntamente com os outros documentos exigidos como </a:t>
            </a:r>
            <a:r>
              <a:rPr lang="pt-BR" sz="1600" b="1" i="1" dirty="0" err="1"/>
              <a:t>pré</a:t>
            </a:r>
            <a:r>
              <a:rPr lang="pt-BR" sz="1600" b="1" i="1" dirty="0"/>
              <a:t> requisitos</a:t>
            </a:r>
            <a:r>
              <a:rPr lang="pt-BR" sz="1600" dirty="0"/>
              <a:t>. O material será avaliado pela comissão julgadora e somente após aprovação, o candidato receberá o link para pagamento e formalização da inscrição </a:t>
            </a:r>
          </a:p>
          <a:p>
            <a:pPr algn="just">
              <a:lnSpc>
                <a:spcPct val="150000"/>
              </a:lnSpc>
            </a:pPr>
            <a:r>
              <a:rPr lang="pt-BR" sz="1600" dirty="0"/>
              <a:t>As imagens servem somente para fim de avaliação, não serão utilizadas de nenhuma outra forma pela comissão organizadora </a:t>
            </a:r>
          </a:p>
          <a:p>
            <a:pPr algn="just">
              <a:lnSpc>
                <a:spcPct val="150000"/>
              </a:lnSpc>
            </a:pPr>
            <a:r>
              <a:rPr lang="pt-BR" sz="1600" dirty="0"/>
              <a:t>A descrição das imagens deve ser feita com foco no diagnóstico principal, de forma objetiva. As configurações do aparelho não devem ser removidas, somente o nome do paciente. </a:t>
            </a:r>
          </a:p>
          <a:p>
            <a:pPr algn="just">
              <a:lnSpc>
                <a:spcPct val="150000"/>
              </a:lnSpc>
            </a:pPr>
            <a:r>
              <a:rPr lang="pt-BR" sz="1600" dirty="0"/>
              <a:t>Veja, a  seguir, dois exemplos de como pode  ser configurado cada slide</a:t>
            </a:r>
          </a:p>
        </p:txBody>
      </p:sp>
    </p:spTree>
    <p:extLst>
      <p:ext uri="{BB962C8B-B14F-4D97-AF65-F5344CB8AC3E}">
        <p14:creationId xmlns:p14="http://schemas.microsoft.com/office/powerpoint/2010/main" val="159165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image.png">
            <a:extLst>
              <a:ext uri="{FF2B5EF4-FFF2-40B4-BE49-F238E27FC236}">
                <a16:creationId xmlns:a16="http://schemas.microsoft.com/office/drawing/2014/main" id="{08214971-0151-4848-9586-83D9A2281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04898"/>
            <a:ext cx="5652120" cy="329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9458" name="Picture 2" descr="image.png">
            <a:extLst>
              <a:ext uri="{FF2B5EF4-FFF2-40B4-BE49-F238E27FC236}">
                <a16:creationId xmlns:a16="http://schemas.microsoft.com/office/drawing/2014/main" id="{136FBC9C-398E-B84C-A7B9-8373B4B3D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46"/>
          <a:stretch>
            <a:fillRect/>
          </a:stretch>
        </p:blipFill>
        <p:spPr bwMode="auto">
          <a:xfrm>
            <a:off x="1524001" y="188516"/>
            <a:ext cx="5675885" cy="295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id="{16C73932-0441-1244-A3B1-D6CE15B7FBD9}"/>
              </a:ext>
            </a:extLst>
          </p:cNvPr>
          <p:cNvSpPr>
            <a:spLocks/>
          </p:cNvSpPr>
          <p:nvPr/>
        </p:nvSpPr>
        <p:spPr bwMode="auto">
          <a:xfrm>
            <a:off x="8280549" y="858838"/>
            <a:ext cx="26765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3600" b="1" dirty="0" err="1">
                <a:latin typeface="Calibri" charset="0"/>
                <a:ea typeface="ＭＳ Ｐゴシック" charset="0"/>
                <a:sym typeface="Calibri" charset="0"/>
              </a:rPr>
              <a:t>Mão</a:t>
            </a:r>
            <a:r>
              <a:rPr lang="en-US" sz="3600" b="1" dirty="0">
                <a:latin typeface="Calibri" charset="0"/>
                <a:ea typeface="ＭＳ Ｐゴシック" charset="0"/>
                <a:sym typeface="Calibri" charset="0"/>
              </a:rPr>
              <a:t> e </a:t>
            </a:r>
            <a:r>
              <a:rPr lang="en-US" sz="3600" b="1" dirty="0" err="1">
                <a:latin typeface="Calibri" charset="0"/>
                <a:ea typeface="ＭＳ Ｐゴシック" charset="0"/>
                <a:sym typeface="Calibri" charset="0"/>
              </a:rPr>
              <a:t>punho</a:t>
            </a:r>
            <a:endParaRPr lang="en-US" sz="3600" b="1" dirty="0">
              <a:latin typeface="Calibri" charset="0"/>
              <a:ea typeface="ＭＳ Ｐゴシック" charset="0"/>
              <a:sym typeface="Calibri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228FB12-9C9F-7849-BA84-66D54D6615ED}"/>
              </a:ext>
            </a:extLst>
          </p:cNvPr>
          <p:cNvSpPr>
            <a:spLocks/>
          </p:cNvSpPr>
          <p:nvPr/>
        </p:nvSpPr>
        <p:spPr bwMode="auto">
          <a:xfrm>
            <a:off x="7536161" y="1975759"/>
            <a:ext cx="4165302" cy="3747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Slide 1 (</a:t>
            </a:r>
            <a:r>
              <a:rPr lang="en-US" sz="1600" b="1" dirty="0" err="1">
                <a:latin typeface="Calibri" charset="0"/>
                <a:ea typeface="ＭＳ Ｐゴシック" charset="0"/>
                <a:sym typeface="Calibri" charset="0"/>
              </a:rPr>
              <a:t>modo</a:t>
            </a: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 B + Power doppler)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Corte </a:t>
            </a: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l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ongitudinal (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acima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) e transversal (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abaixo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) do quarto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compartimento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extensor do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punho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direito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,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apresentando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importante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distensão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e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proliferação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da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bainha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tenossinovial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, com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sinal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de power doppler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positivo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,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em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um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paciente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com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artrite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600" dirty="0" err="1">
                <a:latin typeface="Calibri" charset="0"/>
                <a:ea typeface="ＭＳ Ｐゴシック" charset="0"/>
                <a:sym typeface="Calibri" charset="0"/>
              </a:rPr>
              <a:t>reumatoide</a:t>
            </a: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600" dirty="0">
                <a:latin typeface="Calibri" charset="0"/>
                <a:ea typeface="ＭＳ Ｐゴシック" charset="0"/>
                <a:sym typeface="Calibri" charset="0"/>
              </a:rPr>
              <a:t>- </a:t>
            </a:r>
            <a:r>
              <a:rPr lang="en-US" sz="1600" b="1" dirty="0" err="1">
                <a:latin typeface="Calibri" charset="0"/>
                <a:ea typeface="ＭＳ Ｐゴシック" charset="0"/>
                <a:sym typeface="Calibri" charset="0"/>
              </a:rPr>
              <a:t>Diagnóstico</a:t>
            </a: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600" b="1" dirty="0" err="1">
                <a:latin typeface="Calibri" charset="0"/>
                <a:ea typeface="ＭＳ Ｐゴシック" charset="0"/>
                <a:sym typeface="Calibri" charset="0"/>
              </a:rPr>
              <a:t>ultrassonográfico</a:t>
            </a: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: </a:t>
            </a:r>
            <a:r>
              <a:rPr lang="en-US" sz="1600" b="1" dirty="0" err="1">
                <a:latin typeface="Calibri" charset="0"/>
                <a:ea typeface="ＭＳ Ｐゴシック" charset="0"/>
                <a:sym typeface="Calibri" charset="0"/>
              </a:rPr>
              <a:t>tenossinovite</a:t>
            </a: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600" b="1" dirty="0" err="1">
                <a:latin typeface="Calibri" charset="0"/>
                <a:ea typeface="ＭＳ Ｐゴシック" charset="0"/>
                <a:sym typeface="Calibri" charset="0"/>
              </a:rPr>
              <a:t>ativa</a:t>
            </a: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 do quarto </a:t>
            </a:r>
            <a:r>
              <a:rPr lang="en-US" sz="1600" b="1" dirty="0" err="1">
                <a:latin typeface="Calibri" charset="0"/>
                <a:ea typeface="ＭＳ Ｐゴシック" charset="0"/>
                <a:sym typeface="Calibri" charset="0"/>
              </a:rPr>
              <a:t>compartimento</a:t>
            </a: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 extensor </a:t>
            </a:r>
            <a:r>
              <a:rPr lang="en-US" sz="1600" b="1" dirty="0" err="1">
                <a:latin typeface="Calibri" charset="0"/>
                <a:ea typeface="ＭＳ Ｐゴシック" charset="0"/>
                <a:sym typeface="Calibri" charset="0"/>
              </a:rPr>
              <a:t>direiro</a:t>
            </a:r>
            <a:r>
              <a:rPr lang="en-US" sz="1600" b="1" dirty="0">
                <a:latin typeface="Calibri" charset="0"/>
                <a:ea typeface="ＭＳ Ｐゴシック" charset="0"/>
                <a:sym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8464101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67307AFB-1B68-6344-8B95-1EF2E0B260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64335" y="363539"/>
            <a:ext cx="1848194" cy="1144587"/>
          </a:xfrm>
        </p:spPr>
        <p:txBody>
          <a:bodyPr>
            <a:normAutofit/>
          </a:bodyPr>
          <a:lstStyle/>
          <a:p>
            <a:pPr eaLnBrk="1">
              <a:defRPr/>
            </a:pPr>
            <a:r>
              <a:rPr lang="en-US" sz="4800" b="1" dirty="0" err="1">
                <a:sym typeface="Calibri" charset="0"/>
              </a:rPr>
              <a:t>Joelho</a:t>
            </a:r>
            <a:endParaRPr lang="en-US" sz="4800" b="1" dirty="0">
              <a:sym typeface="Calibri" charset="0"/>
            </a:endParaRPr>
          </a:p>
        </p:txBody>
      </p:sp>
      <p:pic>
        <p:nvPicPr>
          <p:cNvPr id="28674" name="Picture 2" descr="pasted-image.tiff">
            <a:extLst>
              <a:ext uri="{FF2B5EF4-FFF2-40B4-BE49-F238E27FC236}">
                <a16:creationId xmlns:a16="http://schemas.microsoft.com/office/drawing/2014/main" id="{DC14D6A7-511F-C14B-A18E-26498415E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2" r="6754"/>
          <a:stretch>
            <a:fillRect/>
          </a:stretch>
        </p:blipFill>
        <p:spPr bwMode="auto">
          <a:xfrm>
            <a:off x="238126" y="1763713"/>
            <a:ext cx="6050306" cy="316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675" name="Picture 3" descr="pasted-image.tiff">
            <a:extLst>
              <a:ext uri="{FF2B5EF4-FFF2-40B4-BE49-F238E27FC236}">
                <a16:creationId xmlns:a16="http://schemas.microsoft.com/office/drawing/2014/main" id="{2D0CB8E2-1E9E-FF45-9249-F1F19A9E5A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7"/>
          <a:stretch>
            <a:fillRect/>
          </a:stretch>
        </p:blipFill>
        <p:spPr bwMode="auto">
          <a:xfrm>
            <a:off x="6724649" y="1763712"/>
            <a:ext cx="5076825" cy="316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8676" name="Rectangle 4">
            <a:extLst>
              <a:ext uri="{FF2B5EF4-FFF2-40B4-BE49-F238E27FC236}">
                <a16:creationId xmlns:a16="http://schemas.microsoft.com/office/drawing/2014/main" id="{72DC6802-065E-7248-9782-48F77A7E678F}"/>
              </a:ext>
            </a:extLst>
          </p:cNvPr>
          <p:cNvSpPr>
            <a:spLocks/>
          </p:cNvSpPr>
          <p:nvPr/>
        </p:nvSpPr>
        <p:spPr bwMode="auto">
          <a:xfrm>
            <a:off x="828676" y="5303304"/>
            <a:ext cx="10972798" cy="95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pPr algn="just">
              <a:lnSpc>
                <a:spcPct val="200000"/>
              </a:lnSpc>
              <a:defRPr/>
            </a:pP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Slide 2 (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Modo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B):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Joelho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direto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,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região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suprapatelar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,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cortes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longitudinal (a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esquerda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) e transversal lateral (a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direita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),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demonstrando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espessamento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sinovial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e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derrame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articular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leve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a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moderado</a:t>
            </a:r>
            <a:r>
              <a:rPr lang="en-US" sz="1500" dirty="0">
                <a:latin typeface="Calibri" charset="0"/>
                <a:ea typeface="ＭＳ Ｐゴシック" charset="0"/>
                <a:sym typeface="Calibri" charset="0"/>
              </a:rPr>
              <a:t>.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Diagnóstico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500" b="1" dirty="0" err="1">
                <a:latin typeface="Calibri" charset="0"/>
                <a:ea typeface="ＭＳ Ｐゴシック" charset="0"/>
                <a:sym typeface="Calibri" charset="0"/>
              </a:rPr>
              <a:t>ultrassonográfico</a:t>
            </a:r>
            <a:r>
              <a:rPr lang="en-US" sz="1500" b="1" dirty="0">
                <a:latin typeface="Calibri" charset="0"/>
                <a:ea typeface="ＭＳ Ｐゴシック" charset="0"/>
                <a:sym typeface="Calibri" charset="0"/>
              </a:rPr>
              <a:t>: </a:t>
            </a:r>
            <a:r>
              <a:rPr lang="en-US" sz="1500" b="1" i="1" dirty="0" err="1">
                <a:latin typeface="Calibri" charset="0"/>
                <a:ea typeface="ＭＳ Ｐゴシック" charset="0"/>
                <a:sym typeface="Calibri" charset="0"/>
              </a:rPr>
              <a:t>Derrame</a:t>
            </a:r>
            <a:r>
              <a:rPr lang="en-US" sz="1500" b="1" i="1" dirty="0">
                <a:latin typeface="Calibri" charset="0"/>
                <a:ea typeface="ＭＳ Ｐゴシック" charset="0"/>
                <a:sym typeface="Calibri" charset="0"/>
              </a:rPr>
              <a:t> articular do </a:t>
            </a:r>
            <a:r>
              <a:rPr lang="en-US" sz="1500" b="1" i="1" dirty="0" err="1">
                <a:latin typeface="Calibri" charset="0"/>
                <a:ea typeface="ＭＳ Ｐゴシック" charset="0"/>
                <a:sym typeface="Calibri" charset="0"/>
              </a:rPr>
              <a:t>joelho</a:t>
            </a:r>
            <a:r>
              <a:rPr lang="en-US" sz="1500" b="1" i="1" dirty="0">
                <a:latin typeface="Calibri" charset="0"/>
                <a:ea typeface="ＭＳ Ｐゴシック" charset="0"/>
                <a:sym typeface="Calibri" charset="0"/>
              </a:rPr>
              <a:t> </a:t>
            </a:r>
            <a:r>
              <a:rPr lang="en-US" sz="1500" b="1" i="1" dirty="0" err="1">
                <a:latin typeface="Calibri" charset="0"/>
                <a:ea typeface="ＭＳ Ｐゴシック" charset="0"/>
                <a:sym typeface="Calibri" charset="0"/>
              </a:rPr>
              <a:t>direito</a:t>
            </a:r>
            <a:r>
              <a:rPr lang="en-US" sz="1500" b="1" i="1">
                <a:latin typeface="Calibri" charset="0"/>
                <a:ea typeface="ＭＳ Ｐゴシック" charset="0"/>
                <a:sym typeface="Calibri" charset="0"/>
              </a:rPr>
              <a:t>. </a:t>
            </a:r>
            <a:endParaRPr lang="en-US" sz="1500" dirty="0">
              <a:latin typeface="Calibri" charset="0"/>
              <a:ea typeface="ＭＳ Ｐゴシック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13673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333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Tema do Office</vt:lpstr>
      <vt:lpstr> Imagens em power point: pré requisito para inscrição na prova de habilitação em USR</vt:lpstr>
      <vt:lpstr>Apresentação do PowerPoint</vt:lpstr>
      <vt:lpstr>Joelho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KARINA BONFIGLIOLI</dc:creator>
  <cp:lastModifiedBy>KARINA BONFIGLIOLI</cp:lastModifiedBy>
  <cp:revision>4</cp:revision>
  <dcterms:created xsi:type="dcterms:W3CDTF">2020-08-31T17:28:33Z</dcterms:created>
  <dcterms:modified xsi:type="dcterms:W3CDTF">2020-08-31T17:47:43Z</dcterms:modified>
</cp:coreProperties>
</file>